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
      <p:font typeface="Plus Jakarta Sans Medium"/>
      <p:regular r:id="rId22"/>
      <p:bold r:id="rId23"/>
      <p:italic r:id="rId24"/>
      <p:boldItalic r:id="rId25"/>
    </p:embeddedFont>
    <p:embeddedFont>
      <p:font typeface="Open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EDC7B4C-E82B-43AE-8C4E-AAA3BC8B515E}">
  <a:tblStyle styleId="{6EDC7B4C-E82B-43AE-8C4E-AAA3BC8B515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PlusJakartaSansMedium-regular.fntdata"/><Relationship Id="rId21" Type="http://schemas.openxmlformats.org/officeDocument/2006/relationships/font" Target="fonts/PlusJakartaSans-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OpenSans-regular.fntdata"/><Relationship Id="rId25" Type="http://schemas.openxmlformats.org/officeDocument/2006/relationships/font" Target="fonts/PlusJakartaSansMedium-boldItalic.fntdata"/><Relationship Id="rId28" Type="http://schemas.openxmlformats.org/officeDocument/2006/relationships/font" Target="fonts/OpenSans-italic.fntdata"/><Relationship Id="rId27" Type="http://schemas.openxmlformats.org/officeDocument/2006/relationships/font" Target="fonts/Open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OpenSans-boldItalic.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7598778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759877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3385bfdce0_0_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3385bfdce0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3385bfdce0_0_1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3385bfdce0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3385bfdce0_0_2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3385bfdce0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Significant</a:t>
            </a:r>
            <a:r>
              <a:rPr lang="en" sz="1900">
                <a:solidFill>
                  <a:schemeClr val="dk1"/>
                </a:solidFill>
                <a:latin typeface="Halant"/>
                <a:ea typeface="Halant"/>
                <a:cs typeface="Halant"/>
                <a:sym typeface="Halant"/>
              </a:rPr>
              <a:t> Events of WWII</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95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Examine the events from WWII. Choose 5 you feel are significant and fill out the chart below with a description and justification for your choice.</a:t>
            </a:r>
            <a:endParaRPr sz="1200">
              <a:solidFill>
                <a:schemeClr val="dk1"/>
              </a:solidFill>
              <a:latin typeface="Halant"/>
              <a:ea typeface="Halant"/>
              <a:cs typeface="Halant"/>
              <a:sym typeface="Halant"/>
            </a:endParaRPr>
          </a:p>
        </p:txBody>
      </p:sp>
      <p:sp>
        <p:nvSpPr>
          <p:cNvPr id="105" name="Google Shape;105;p25"/>
          <p:cNvSpPr txBox="1"/>
          <p:nvPr/>
        </p:nvSpPr>
        <p:spPr>
          <a:xfrm>
            <a:off x="447650" y="20029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Description &amp; Justification:</a:t>
            </a:r>
            <a:endParaRPr sz="1200">
              <a:solidFill>
                <a:schemeClr val="dk1"/>
              </a:solidFill>
              <a:latin typeface="Inter"/>
              <a:ea typeface="Inter"/>
              <a:cs typeface="Inter"/>
              <a:sym typeface="Inter"/>
            </a:endParaRPr>
          </a:p>
        </p:txBody>
      </p:sp>
      <p:grpSp>
        <p:nvGrpSpPr>
          <p:cNvPr id="106" name="Google Shape;106;p25"/>
          <p:cNvGrpSpPr/>
          <p:nvPr/>
        </p:nvGrpSpPr>
        <p:grpSpPr>
          <a:xfrm>
            <a:off x="6818312" y="1792622"/>
            <a:ext cx="816458" cy="821985"/>
            <a:chOff x="0" y="-56030"/>
            <a:chExt cx="812800" cy="812800"/>
          </a:xfrm>
        </p:grpSpPr>
        <p:sp>
          <p:nvSpPr>
            <p:cNvPr id="107" name="Google Shape;107;p2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2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09" name="Google Shape;109;p25"/>
          <p:cNvSpPr txBox="1"/>
          <p:nvPr/>
        </p:nvSpPr>
        <p:spPr>
          <a:xfrm>
            <a:off x="68183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10" name="Google Shape;110;p25"/>
          <p:cNvSpPr txBox="1"/>
          <p:nvPr/>
        </p:nvSpPr>
        <p:spPr>
          <a:xfrm>
            <a:off x="447650" y="32983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Description &amp; Justification:</a:t>
            </a:r>
            <a:endParaRPr sz="1200">
              <a:solidFill>
                <a:schemeClr val="dk1"/>
              </a:solidFill>
              <a:latin typeface="Inter"/>
              <a:ea typeface="Inter"/>
              <a:cs typeface="Inter"/>
              <a:sym typeface="Inter"/>
            </a:endParaRPr>
          </a:p>
        </p:txBody>
      </p:sp>
      <p:grpSp>
        <p:nvGrpSpPr>
          <p:cNvPr id="111" name="Google Shape;111;p25"/>
          <p:cNvGrpSpPr/>
          <p:nvPr/>
        </p:nvGrpSpPr>
        <p:grpSpPr>
          <a:xfrm>
            <a:off x="6818312" y="3088022"/>
            <a:ext cx="816458" cy="821985"/>
            <a:chOff x="0" y="-56030"/>
            <a:chExt cx="812800" cy="812800"/>
          </a:xfrm>
        </p:grpSpPr>
        <p:sp>
          <p:nvSpPr>
            <p:cNvPr id="112" name="Google Shape;112;p2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2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14" name="Google Shape;114;p25"/>
          <p:cNvSpPr txBox="1"/>
          <p:nvPr/>
        </p:nvSpPr>
        <p:spPr>
          <a:xfrm>
            <a:off x="6818312" y="32175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2</a:t>
            </a:r>
            <a:endParaRPr sz="200">
              <a:solidFill>
                <a:srgbClr val="FFFFFF"/>
              </a:solidFill>
            </a:endParaRPr>
          </a:p>
        </p:txBody>
      </p:sp>
      <p:sp>
        <p:nvSpPr>
          <p:cNvPr id="115" name="Google Shape;115;p25"/>
          <p:cNvSpPr txBox="1"/>
          <p:nvPr/>
        </p:nvSpPr>
        <p:spPr>
          <a:xfrm>
            <a:off x="447650" y="45937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Description &amp; Justification:</a:t>
            </a:r>
            <a:endParaRPr sz="1200">
              <a:solidFill>
                <a:schemeClr val="dk1"/>
              </a:solidFill>
              <a:latin typeface="Inter"/>
              <a:ea typeface="Inter"/>
              <a:cs typeface="Inter"/>
              <a:sym typeface="Inter"/>
            </a:endParaRPr>
          </a:p>
        </p:txBody>
      </p:sp>
      <p:grpSp>
        <p:nvGrpSpPr>
          <p:cNvPr id="116" name="Google Shape;116;p25"/>
          <p:cNvGrpSpPr/>
          <p:nvPr/>
        </p:nvGrpSpPr>
        <p:grpSpPr>
          <a:xfrm>
            <a:off x="6818312" y="4383422"/>
            <a:ext cx="816458" cy="821985"/>
            <a:chOff x="0" y="-56030"/>
            <a:chExt cx="812800" cy="812800"/>
          </a:xfrm>
        </p:grpSpPr>
        <p:sp>
          <p:nvSpPr>
            <p:cNvPr id="117" name="Google Shape;117;p2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19" name="Google Shape;119;p25"/>
          <p:cNvSpPr txBox="1"/>
          <p:nvPr/>
        </p:nvSpPr>
        <p:spPr>
          <a:xfrm>
            <a:off x="6818312" y="45129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3</a:t>
            </a:r>
            <a:endParaRPr sz="200">
              <a:solidFill>
                <a:srgbClr val="FFFFFF"/>
              </a:solidFill>
            </a:endParaRPr>
          </a:p>
        </p:txBody>
      </p:sp>
      <p:sp>
        <p:nvSpPr>
          <p:cNvPr id="120" name="Google Shape;120;p25"/>
          <p:cNvSpPr txBox="1"/>
          <p:nvPr/>
        </p:nvSpPr>
        <p:spPr>
          <a:xfrm>
            <a:off x="447650" y="58891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Description &amp; Justification:</a:t>
            </a:r>
            <a:endParaRPr sz="1200">
              <a:solidFill>
                <a:schemeClr val="dk1"/>
              </a:solidFill>
              <a:latin typeface="Inter"/>
              <a:ea typeface="Inter"/>
              <a:cs typeface="Inter"/>
              <a:sym typeface="Inter"/>
            </a:endParaRPr>
          </a:p>
        </p:txBody>
      </p:sp>
      <p:grpSp>
        <p:nvGrpSpPr>
          <p:cNvPr id="121" name="Google Shape;121;p25"/>
          <p:cNvGrpSpPr/>
          <p:nvPr/>
        </p:nvGrpSpPr>
        <p:grpSpPr>
          <a:xfrm>
            <a:off x="6818312" y="5678822"/>
            <a:ext cx="816458" cy="821985"/>
            <a:chOff x="0" y="-56030"/>
            <a:chExt cx="812800" cy="812800"/>
          </a:xfrm>
        </p:grpSpPr>
        <p:sp>
          <p:nvSpPr>
            <p:cNvPr id="122" name="Google Shape;122;p2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24" name="Google Shape;124;p25"/>
          <p:cNvSpPr txBox="1"/>
          <p:nvPr/>
        </p:nvSpPr>
        <p:spPr>
          <a:xfrm>
            <a:off x="6818312" y="58083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4</a:t>
            </a:r>
            <a:endParaRPr sz="200">
              <a:solidFill>
                <a:srgbClr val="FFFFFF"/>
              </a:solidFill>
            </a:endParaRPr>
          </a:p>
        </p:txBody>
      </p:sp>
      <p:sp>
        <p:nvSpPr>
          <p:cNvPr id="125" name="Google Shape;125;p25"/>
          <p:cNvSpPr txBox="1"/>
          <p:nvPr/>
        </p:nvSpPr>
        <p:spPr>
          <a:xfrm>
            <a:off x="447650" y="7184500"/>
            <a:ext cx="6926100" cy="116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Description &amp; Justification:</a:t>
            </a:r>
            <a:endParaRPr sz="1200">
              <a:solidFill>
                <a:schemeClr val="dk1"/>
              </a:solidFill>
              <a:latin typeface="Inter"/>
              <a:ea typeface="Inter"/>
              <a:cs typeface="Inter"/>
              <a:sym typeface="Inter"/>
            </a:endParaRPr>
          </a:p>
        </p:txBody>
      </p:sp>
      <p:grpSp>
        <p:nvGrpSpPr>
          <p:cNvPr id="126" name="Google Shape;126;p25"/>
          <p:cNvGrpSpPr/>
          <p:nvPr/>
        </p:nvGrpSpPr>
        <p:grpSpPr>
          <a:xfrm>
            <a:off x="6818312" y="6974222"/>
            <a:ext cx="816458" cy="821985"/>
            <a:chOff x="0" y="-56030"/>
            <a:chExt cx="812800" cy="812800"/>
          </a:xfrm>
        </p:grpSpPr>
        <p:sp>
          <p:nvSpPr>
            <p:cNvPr id="127" name="Google Shape;127;p2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29" name="Google Shape;129;p25"/>
          <p:cNvSpPr txBox="1"/>
          <p:nvPr/>
        </p:nvSpPr>
        <p:spPr>
          <a:xfrm>
            <a:off x="6818312" y="71037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834">
                <a:solidFill>
                  <a:srgbClr val="FFFFFF"/>
                </a:solidFill>
                <a:latin typeface="Halant"/>
                <a:ea typeface="Halant"/>
                <a:cs typeface="Halant"/>
                <a:sym typeface="Halant"/>
              </a:rPr>
              <a:t>5</a:t>
            </a:r>
            <a:endParaRPr sz="2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Continuity and Change over Time</a:t>
            </a:r>
            <a:endParaRPr sz="2500">
              <a:solidFill>
                <a:schemeClr val="dk1"/>
              </a:solidFill>
              <a:latin typeface="Plus Jakarta Sans"/>
              <a:ea typeface="Plus Jakarta Sans"/>
              <a:cs typeface="Plus Jakarta Sans"/>
              <a:sym typeface="Plus Jakarta Sans"/>
            </a:endParaRPr>
          </a:p>
        </p:txBody>
      </p:sp>
      <p:sp>
        <p:nvSpPr>
          <p:cNvPr id="135" name="Google Shape;13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6" name="Google Shape;136;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2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9" name="Google Shape;139;p26"/>
          <p:cNvSpPr txBox="1"/>
          <p:nvPr/>
        </p:nvSpPr>
        <p:spPr>
          <a:xfrm>
            <a:off x="4340553" y="984364"/>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World War II</a:t>
            </a:r>
            <a:r>
              <a:rPr lang="en" sz="1300">
                <a:latin typeface="Inter"/>
                <a:ea typeface="Inter"/>
                <a:cs typeface="Inter"/>
                <a:sym typeface="Inter"/>
              </a:rPr>
              <a:t>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__________________ Theater</a:t>
            </a:r>
            <a:endParaRPr sz="1300">
              <a:latin typeface="Inter"/>
              <a:ea typeface="Inter"/>
              <a:cs typeface="Inter"/>
              <a:sym typeface="Inter"/>
            </a:endParaRPr>
          </a:p>
        </p:txBody>
      </p:sp>
      <p:sp>
        <p:nvSpPr>
          <p:cNvPr id="140" name="Google Shape;140;p26"/>
          <p:cNvSpPr txBox="1"/>
          <p:nvPr/>
        </p:nvSpPr>
        <p:spPr>
          <a:xfrm>
            <a:off x="1172225" y="951150"/>
            <a:ext cx="2858100" cy="9909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Place historical events or ideas related to the main topic in chronological order. Write a one sentence description for each one.</a:t>
            </a:r>
            <a:endParaRPr i="1" sz="1200">
              <a:latin typeface="Plus Jakarta Sans"/>
              <a:ea typeface="Plus Jakarta Sans"/>
              <a:cs typeface="Plus Jakarta Sans"/>
              <a:sym typeface="Plus Jakarta Sans"/>
            </a:endParaRPr>
          </a:p>
        </p:txBody>
      </p:sp>
      <p:sp>
        <p:nvSpPr>
          <p:cNvPr id="141" name="Google Shape;141;p26"/>
          <p:cNvSpPr/>
          <p:nvPr/>
        </p:nvSpPr>
        <p:spPr>
          <a:xfrm>
            <a:off x="495494" y="412922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42" name="Google Shape;142;p26"/>
          <p:cNvCxnSpPr/>
          <p:nvPr/>
        </p:nvCxnSpPr>
        <p:spPr>
          <a:xfrm rot="10800000">
            <a:off x="927647" y="401370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43" name="Google Shape;143;p26"/>
          <p:cNvCxnSpPr/>
          <p:nvPr/>
        </p:nvCxnSpPr>
        <p:spPr>
          <a:xfrm rot="10800000">
            <a:off x="2410235" y="40137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44" name="Google Shape;144;p26"/>
          <p:cNvCxnSpPr/>
          <p:nvPr/>
        </p:nvCxnSpPr>
        <p:spPr>
          <a:xfrm rot="10800000">
            <a:off x="3892823" y="40137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45" name="Google Shape;145;p26"/>
          <p:cNvCxnSpPr/>
          <p:nvPr/>
        </p:nvCxnSpPr>
        <p:spPr>
          <a:xfrm rot="10800000">
            <a:off x="5375411" y="40137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46" name="Google Shape;146;p26"/>
          <p:cNvCxnSpPr/>
          <p:nvPr/>
        </p:nvCxnSpPr>
        <p:spPr>
          <a:xfrm rot="10800000">
            <a:off x="6857998" y="4013707"/>
            <a:ext cx="0" cy="659400"/>
          </a:xfrm>
          <a:prstGeom prst="straightConnector1">
            <a:avLst/>
          </a:prstGeom>
          <a:noFill/>
          <a:ln cap="flat" cmpd="sng" w="9525">
            <a:solidFill>
              <a:srgbClr val="595959"/>
            </a:solidFill>
            <a:prstDash val="solid"/>
            <a:round/>
            <a:headEnd len="med" w="med" type="none"/>
            <a:tailEnd len="med" w="med" type="none"/>
          </a:ln>
        </p:spPr>
      </p:cxnSp>
      <p:graphicFrame>
        <p:nvGraphicFramePr>
          <p:cNvPr id="147" name="Google Shape;147;p26"/>
          <p:cNvGraphicFramePr/>
          <p:nvPr/>
        </p:nvGraphicFramePr>
        <p:xfrm>
          <a:off x="469057" y="6672349"/>
          <a:ext cx="3000000" cy="3000000"/>
        </p:xfrm>
        <a:graphic>
          <a:graphicData uri="http://schemas.openxmlformats.org/drawingml/2006/table">
            <a:tbl>
              <a:tblPr>
                <a:noFill/>
                <a:tableStyleId>{6EDC7B4C-E82B-43AE-8C4E-AAA3BC8B515E}</a:tableStyleId>
              </a:tblPr>
              <a:tblGrid>
                <a:gridCol w="3417150"/>
                <a:gridCol w="3417150"/>
              </a:tblGrid>
              <a:tr h="405475">
                <a:tc gridSpan="2">
                  <a:txBody>
                    <a:bodyPr/>
                    <a:lstStyle/>
                    <a:p>
                      <a:pPr indent="0" lvl="0" marL="0" rtl="0" algn="ctr">
                        <a:spcBef>
                          <a:spcPts val="0"/>
                        </a:spcBef>
                        <a:spcAft>
                          <a:spcPts val="0"/>
                        </a:spcAft>
                        <a:buNone/>
                      </a:pPr>
                      <a:r>
                        <a:rPr lang="en" sz="1300">
                          <a:latin typeface="Inter"/>
                          <a:ea typeface="Inter"/>
                          <a:cs typeface="Inter"/>
                          <a:sym typeface="Inter"/>
                        </a:rPr>
                        <a:t>Summarize: List any major changes or continuities that you identify</a:t>
                      </a:r>
                      <a:endParaRPr sz="13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r h="1708200">
                <a:tc>
                  <a:txBody>
                    <a:bodyPr/>
                    <a:lstStyle/>
                    <a:p>
                      <a:pPr indent="0" lvl="0" marL="0" rtl="0" algn="ctr">
                        <a:spcBef>
                          <a:spcPts val="0"/>
                        </a:spcBef>
                        <a:spcAft>
                          <a:spcPts val="0"/>
                        </a:spcAft>
                        <a:buNone/>
                      </a:pPr>
                      <a:r>
                        <a:rPr b="1" lang="en" sz="1500">
                          <a:latin typeface="Inter"/>
                          <a:ea typeface="Inter"/>
                          <a:cs typeface="Inter"/>
                          <a:sym typeface="Inter"/>
                        </a:rPr>
                        <a:t>Major Changes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500">
                          <a:latin typeface="Inter"/>
                          <a:ea typeface="Inter"/>
                          <a:cs typeface="Inter"/>
                          <a:sym typeface="Inter"/>
                        </a:rPr>
                        <a:t>Major Continuities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148" name="Google Shape;148;p26"/>
          <p:cNvPicPr preferRelativeResize="0"/>
          <p:nvPr/>
        </p:nvPicPr>
        <p:blipFill>
          <a:blip r:embed="rId5">
            <a:alphaModFix/>
          </a:blip>
          <a:stretch>
            <a:fillRect/>
          </a:stretch>
        </p:blipFill>
        <p:spPr>
          <a:xfrm>
            <a:off x="381550" y="1035150"/>
            <a:ext cx="822875" cy="822875"/>
          </a:xfrm>
          <a:prstGeom prst="rect">
            <a:avLst/>
          </a:prstGeom>
          <a:noFill/>
          <a:ln>
            <a:noFill/>
          </a:ln>
        </p:spPr>
      </p:pic>
      <p:sp>
        <p:nvSpPr>
          <p:cNvPr id="149" name="Google Shape;149;p26"/>
          <p:cNvSpPr txBox="1"/>
          <p:nvPr/>
        </p:nvSpPr>
        <p:spPr>
          <a:xfrm>
            <a:off x="1485375" y="4790125"/>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50" name="Google Shape;150;p26"/>
          <p:cNvSpPr txBox="1"/>
          <p:nvPr/>
        </p:nvSpPr>
        <p:spPr>
          <a:xfrm>
            <a:off x="570975" y="2204588"/>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51" name="Google Shape;151;p26"/>
          <p:cNvSpPr txBox="1"/>
          <p:nvPr/>
        </p:nvSpPr>
        <p:spPr>
          <a:xfrm>
            <a:off x="2972875" y="2204588"/>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52" name="Google Shape;152;p26"/>
          <p:cNvSpPr txBox="1"/>
          <p:nvPr/>
        </p:nvSpPr>
        <p:spPr>
          <a:xfrm>
            <a:off x="4455450" y="4790125"/>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53" name="Google Shape;153;p26"/>
          <p:cNvSpPr txBox="1"/>
          <p:nvPr/>
        </p:nvSpPr>
        <p:spPr>
          <a:xfrm>
            <a:off x="5374775" y="2204588"/>
            <a:ext cx="1839900" cy="1695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54" name="Google Shape;154;p26"/>
          <p:cNvSpPr txBox="1"/>
          <p:nvPr/>
        </p:nvSpPr>
        <p:spPr>
          <a:xfrm>
            <a:off x="485825" y="8940025"/>
            <a:ext cx="6834300" cy="3321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Say-it-in-6:</a:t>
            </a:r>
            <a:endParaRPr b="1" sz="15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European &amp; Pacific Theaters of War</a:t>
            </a:r>
            <a:endParaRPr sz="1900">
              <a:solidFill>
                <a:schemeClr val="dk1"/>
              </a:solidFill>
              <a:latin typeface="Halant"/>
              <a:ea typeface="Halant"/>
              <a:cs typeface="Halant"/>
              <a:sym typeface="Halant"/>
            </a:endParaRPr>
          </a:p>
        </p:txBody>
      </p:sp>
      <p:pic>
        <p:nvPicPr>
          <p:cNvPr id="160" name="Google Shape;160;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1" name="Google Shape;16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2" name="Google Shape;16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3" name="Google Shape;163;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4" name="Google Shape;164;p27"/>
          <p:cNvSpPr txBox="1"/>
          <p:nvPr/>
        </p:nvSpPr>
        <p:spPr>
          <a:xfrm>
            <a:off x="332775" y="807700"/>
            <a:ext cx="7118400" cy="837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meeting with a partner from the other timeline, answer the following questions.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the chart.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similarity between the European and Pacific theaters?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difference between the European and Pacific theaters?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300">
              <a:solidFill>
                <a:srgbClr val="E95C3D"/>
              </a:solidFill>
              <a:latin typeface="Inter"/>
              <a:ea typeface="Inter"/>
              <a:cs typeface="Inter"/>
              <a:sym typeface="Inter"/>
            </a:endParaRPr>
          </a:p>
        </p:txBody>
      </p:sp>
      <p:graphicFrame>
        <p:nvGraphicFramePr>
          <p:cNvPr id="165" name="Google Shape;165;p27"/>
          <p:cNvGraphicFramePr/>
          <p:nvPr/>
        </p:nvGraphicFramePr>
        <p:xfrm>
          <a:off x="332775" y="1600200"/>
          <a:ext cx="3000000" cy="3000000"/>
        </p:xfrm>
        <a:graphic>
          <a:graphicData uri="http://schemas.openxmlformats.org/drawingml/2006/table">
            <a:tbl>
              <a:tblPr>
                <a:noFill/>
                <a:tableStyleId>{6EDC7B4C-E82B-43AE-8C4E-AAA3BC8B515E}</a:tableStyleId>
              </a:tblPr>
              <a:tblGrid>
                <a:gridCol w="1489100"/>
                <a:gridCol w="2814575"/>
                <a:gridCol w="2814575"/>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European Theater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Pacific Theater</a:t>
                      </a:r>
                      <a:endParaRPr b="1"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Describe 2 Key Events.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What was a continuity?</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What was a change?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pic>
        <p:nvPicPr>
          <p:cNvPr id="170" name="Google Shape;170;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1" name="Google Shape;171;p28"/>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did military strategies, technology, and key battles shape the course of World War II?</a:t>
            </a:r>
            <a:endParaRPr b="1" i="1" sz="1700">
              <a:solidFill>
                <a:schemeClr val="dk1"/>
              </a:solidFill>
              <a:latin typeface="Inter"/>
              <a:ea typeface="Inter"/>
              <a:cs typeface="Inter"/>
              <a:sym typeface="Inter"/>
            </a:endParaRPr>
          </a:p>
        </p:txBody>
      </p:sp>
      <p:sp>
        <p:nvSpPr>
          <p:cNvPr id="172" name="Google Shape;172;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8: World at War</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8</a:t>
            </a:r>
            <a:endParaRPr sz="1500">
              <a:solidFill>
                <a:srgbClr val="000000"/>
              </a:solidFill>
              <a:latin typeface="Plus Jakarta Sans Medium"/>
              <a:ea typeface="Plus Jakarta Sans Medium"/>
              <a:cs typeface="Plus Jakarta Sans Medium"/>
              <a:sym typeface="Plus Jakarta Sans Medium"/>
            </a:endParaRPr>
          </a:p>
        </p:txBody>
      </p:sp>
      <p:pic>
        <p:nvPicPr>
          <p:cNvPr id="173" name="Google Shape;173;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4" name="Google Shape;17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5" name="Google Shape;17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6" name="Google Shape;176;p28"/>
          <p:cNvSpPr txBox="1"/>
          <p:nvPr/>
        </p:nvSpPr>
        <p:spPr>
          <a:xfrm>
            <a:off x="219350" y="1701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77" name="Google Shape;177;p28"/>
          <p:cNvSpPr txBox="1"/>
          <p:nvPr/>
        </p:nvSpPr>
        <p:spPr>
          <a:xfrm>
            <a:off x="455300" y="3262175"/>
            <a:ext cx="6861900" cy="544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latin typeface="Halant"/>
                <a:ea typeface="Halant"/>
                <a:cs typeface="Halant"/>
                <a:sym typeface="Halant"/>
              </a:rPr>
              <a:t>In 3-5 sentences, respond to the prompts below.</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*Note: The Potsdam Conference occurred in the summer of 1945 to negotiate the terms for the war’s end and plan for a postwar world.</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realizations do you think the delegates experienced as they saw Berlin?</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With such massive devastation in Europe and Japan, what would Allied leaders need to consider in the aftermath of the war?</a:t>
            </a:r>
            <a:endParaRPr sz="1200">
              <a:latin typeface="Inter"/>
              <a:ea typeface="Inter"/>
              <a:cs typeface="Inter"/>
              <a:sym typeface="Inter"/>
            </a:endParaRPr>
          </a:p>
        </p:txBody>
      </p:sp>
      <p:sp>
        <p:nvSpPr>
          <p:cNvPr id="178" name="Google Shape;178;p28"/>
          <p:cNvSpPr/>
          <p:nvPr/>
        </p:nvSpPr>
        <p:spPr>
          <a:xfrm>
            <a:off x="589450" y="3914225"/>
            <a:ext cx="6452100" cy="1396800"/>
          </a:xfrm>
          <a:prstGeom prst="wedgeRectCallout">
            <a:avLst>
              <a:gd fmla="val -15743" name="adj1"/>
              <a:gd fmla="val 72426" name="adj2"/>
            </a:avLst>
          </a:prstGeom>
          <a:solidFill>
            <a:srgbClr val="EFFEF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Inter"/>
                <a:ea typeface="Inter"/>
                <a:cs typeface="Inter"/>
                <a:sym typeface="Inter"/>
              </a:rPr>
              <a:t>“The widespread damage of Europe should therefore have offered little surprise to [delegates to the Potsdam Conference]. Still, most of them had learned the destruction from the safety of their own headquarters… Seeing Berlin for themselves offered a distinctly different and altogether more immediate view of the shattered world they would no have to put back together. As they quickly realized, the challenges of reconstruction might be even more daunting that the challenges of the war itself…”</a:t>
            </a:r>
            <a:endParaRPr sz="1200">
              <a:latin typeface="Inter"/>
              <a:ea typeface="Inter"/>
              <a:cs typeface="Inter"/>
              <a:sym typeface="Inter"/>
            </a:endParaRPr>
          </a:p>
        </p:txBody>
      </p:sp>
      <p:sp>
        <p:nvSpPr>
          <p:cNvPr id="179" name="Google Shape;179;p28"/>
          <p:cNvSpPr txBox="1"/>
          <p:nvPr/>
        </p:nvSpPr>
        <p:spPr>
          <a:xfrm>
            <a:off x="2837075" y="5682000"/>
            <a:ext cx="42045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Michael Neiberg, </a:t>
            </a:r>
            <a:r>
              <a:rPr i="1" lang="en" sz="1200">
                <a:solidFill>
                  <a:schemeClr val="dk1"/>
                </a:solidFill>
                <a:latin typeface="Inter"/>
                <a:ea typeface="Inter"/>
                <a:cs typeface="Inter"/>
                <a:sym typeface="Inter"/>
              </a:rPr>
              <a:t>Potsdam: The End of World War II and the Remaking of Europe</a:t>
            </a:r>
            <a:r>
              <a:rPr lang="en" sz="1200">
                <a:solidFill>
                  <a:schemeClr val="dk1"/>
                </a:solidFill>
                <a:latin typeface="Inter"/>
                <a:ea typeface="Inter"/>
                <a:cs typeface="Inter"/>
                <a:sym typeface="Inter"/>
              </a:rPr>
              <a:t>, 2015.</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